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669088" cy="9926638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1782" y="-3762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4D01-A7EA-4748-A1C2-4A690FA1B6C7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303064"/>
            <a:ext cx="10675937" cy="91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Bold"/>
                <a:cs typeface="Helvetica LT Std Bold"/>
              </a:rPr>
              <a:t>Vaccinarsi non è mai stato così semplice: </a:t>
            </a:r>
          </a:p>
          <a:p>
            <a:pPr algn="ctr">
              <a:lnSpc>
                <a:spcPts val="3100"/>
              </a:lnSpc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Bold"/>
                <a:cs typeface="Helvetica LT Std Bold"/>
              </a:rPr>
              <a:t>dal </a:t>
            </a:r>
            <a:r>
              <a:rPr lang="it-IT" sz="3000" dirty="0">
                <a:solidFill>
                  <a:schemeClr val="accent5">
                    <a:lumMod val="50000"/>
                  </a:schemeClr>
                </a:solidFill>
                <a:latin typeface="Helvetica LT Std Bold"/>
                <a:cs typeface="Helvetica LT Std Bold"/>
              </a:rPr>
              <a:t>21 luglio </a:t>
            </a:r>
            <a:r>
              <a:rPr lang="it-IT" sz="2400" dirty="0">
                <a:solidFill>
                  <a:srgbClr val="595959"/>
                </a:solidFill>
                <a:latin typeface="Helvetica LT Std Bold"/>
                <a:cs typeface="Helvetica LT Std Bold"/>
              </a:rPr>
              <a:t>la vaccinazione disponibile nel tuo quartiere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5" y="5333126"/>
            <a:ext cx="9177413" cy="182357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38152" y="5333126"/>
            <a:ext cx="900808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20"/>
              </a:lnSpc>
            </a:pPr>
            <a:r>
              <a:rPr lang="it-IT" sz="1500" dirty="0">
                <a:latin typeface="Helvetica LT Std Cond"/>
                <a:cs typeface="Helvetica LT Std Cond"/>
              </a:rPr>
              <a:t>Dal </a:t>
            </a:r>
            <a:r>
              <a:rPr lang="it-IT" sz="1500" b="1" dirty="0">
                <a:latin typeface="Helvetica LT Std Cond"/>
                <a:cs typeface="Helvetica LT Std Cond"/>
              </a:rPr>
              <a:t>21 al 31 luglio 2021</a:t>
            </a:r>
            <a:r>
              <a:rPr lang="it-IT" sz="1500" dirty="0">
                <a:latin typeface="Helvetica LT Std Cond"/>
                <a:cs typeface="Helvetica LT Std Cond"/>
              </a:rPr>
              <a:t>, per i cittadini </a:t>
            </a:r>
            <a:r>
              <a:rPr lang="it-IT" sz="1500" b="1" dirty="0">
                <a:latin typeface="Helvetica LT Std Cond"/>
                <a:cs typeface="Helvetica LT Std Cond"/>
              </a:rPr>
              <a:t>con più di 60 anni</a:t>
            </a:r>
            <a:r>
              <a:rPr lang="it-IT" sz="1500" dirty="0">
                <a:latin typeface="Helvetica LT Std Cond"/>
                <a:cs typeface="Helvetica LT Std Cond"/>
              </a:rPr>
              <a:t>, saranno presenti delle </a:t>
            </a:r>
            <a:r>
              <a:rPr lang="it-IT" sz="1500" b="1" dirty="0">
                <a:latin typeface="Helvetica LT Std Cond"/>
                <a:cs typeface="Helvetica LT Std Cond"/>
              </a:rPr>
              <a:t>unità mobili </a:t>
            </a:r>
            <a:r>
              <a:rPr lang="it-IT" sz="1500" dirty="0">
                <a:latin typeface="Helvetica LT Std Cond"/>
                <a:cs typeface="Helvetica LT Std Cond"/>
              </a:rPr>
              <a:t>in ciascuno dei nove Municipi di Milano, che consentiranno di accedere, </a:t>
            </a:r>
            <a:r>
              <a:rPr lang="it-IT" sz="1500" b="1" dirty="0">
                <a:latin typeface="Helvetica LT Std Cond"/>
                <a:cs typeface="Helvetica LT Std Cond"/>
              </a:rPr>
              <a:t>senza prenotazione</a:t>
            </a:r>
            <a:r>
              <a:rPr lang="it-IT" sz="1500" dirty="0">
                <a:latin typeface="Helvetica LT Std Cond"/>
                <a:cs typeface="Helvetica LT Std Cond"/>
              </a:rPr>
              <a:t>, alla vaccinazione anti-Covid-19.</a:t>
            </a:r>
          </a:p>
          <a:p>
            <a:pPr>
              <a:lnSpc>
                <a:spcPts val="920"/>
              </a:lnSpc>
            </a:pPr>
            <a:endParaRPr lang="it-IT" sz="1500" dirty="0">
              <a:latin typeface="Helvetica LT Std Cond"/>
              <a:cs typeface="Helvetica LT Std Cond"/>
            </a:endParaRPr>
          </a:p>
          <a:p>
            <a:pPr>
              <a:lnSpc>
                <a:spcPts val="1720"/>
              </a:lnSpc>
            </a:pPr>
            <a:r>
              <a:rPr lang="it-IT" sz="1500" dirty="0">
                <a:latin typeface="Helvetica LT Std Cond"/>
                <a:cs typeface="Helvetica LT Std Cond"/>
              </a:rPr>
              <a:t>Le somministrazioni verranno </a:t>
            </a:r>
            <a:r>
              <a:rPr lang="it-IT" sz="1500" b="1" dirty="0">
                <a:latin typeface="Helvetica LT Std Cond"/>
                <a:cs typeface="Helvetica LT Std Cond"/>
              </a:rPr>
              <a:t>effettuate dalle ore 9:00 alle ore 17:00 </a:t>
            </a:r>
            <a:r>
              <a:rPr lang="it-IT" sz="1500" dirty="0">
                <a:latin typeface="Helvetica LT Std Cond"/>
                <a:cs typeface="Helvetica LT Std Cond"/>
              </a:rPr>
              <a:t>con il vaccino monodose </a:t>
            </a:r>
            <a:r>
              <a:rPr lang="it-IT" sz="1500" dirty="0" err="1">
                <a:latin typeface="Helvetica LT Std Cond"/>
                <a:cs typeface="Helvetica LT Std Cond"/>
              </a:rPr>
              <a:t>Janssen</a:t>
            </a:r>
            <a:r>
              <a:rPr lang="it-IT" sz="1500" dirty="0">
                <a:latin typeface="Helvetica LT Std Cond"/>
                <a:cs typeface="Helvetica LT Std Cond"/>
              </a:rPr>
              <a:t> (Johnson &amp; Johnson), ad eccezione dei soggetti per cui non è raccomandato. </a:t>
            </a:r>
            <a:r>
              <a:rPr lang="it-IT" sz="1500" b="1" dirty="0">
                <a:latin typeface="Helvetica LT Std Cond"/>
                <a:cs typeface="Helvetica LT Std Cond"/>
              </a:rPr>
              <a:t>Non sarà quindi necessario effettuare il richiamo.</a:t>
            </a:r>
          </a:p>
          <a:p>
            <a:pPr>
              <a:lnSpc>
                <a:spcPts val="920"/>
              </a:lnSpc>
            </a:pPr>
            <a:r>
              <a:rPr lang="it-IT" sz="1500" dirty="0">
                <a:latin typeface="Helvetica LT Std Cond"/>
                <a:cs typeface="Helvetica LT Std Cond"/>
              </a:rPr>
              <a:t> </a:t>
            </a:r>
          </a:p>
          <a:p>
            <a:pPr>
              <a:lnSpc>
                <a:spcPts val="1520"/>
              </a:lnSpc>
            </a:pPr>
            <a:r>
              <a:rPr lang="it-IT" sz="1500" dirty="0">
                <a:latin typeface="Helvetica LT Std Cond"/>
                <a:cs typeface="Helvetica LT Std Cond"/>
              </a:rPr>
              <a:t>Ricorda di portare con te la tua tessera sanitaria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700" y="7258300"/>
            <a:ext cx="106759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it-IT" sz="2200" b="1" dirty="0">
                <a:solidFill>
                  <a:schemeClr val="accent5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CALENDARIO VACCINAZIONI PRESSO I CENTRI SOCIO RICREATIVI </a:t>
            </a:r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CULTURALI E UNITA’ MOBILI</a:t>
            </a:r>
            <a:endParaRPr lang="it-IT" sz="2200" b="1" dirty="0">
              <a:solidFill>
                <a:schemeClr val="accent5">
                  <a:lumMod val="75000"/>
                </a:schemeClr>
              </a:solidFill>
              <a:latin typeface="Helvetica Neue Black Condensed"/>
              <a:cs typeface="Helvetica Neue Black Condensed"/>
            </a:endParaRPr>
          </a:p>
          <a:p>
            <a:pPr algn="ctr">
              <a:lnSpc>
                <a:spcPts val="2200"/>
              </a:lnSpc>
            </a:pPr>
            <a:endParaRPr lang="it-IT" sz="2200" dirty="0">
              <a:solidFill>
                <a:schemeClr val="accent5">
                  <a:lumMod val="75000"/>
                </a:schemeClr>
              </a:solidFill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47086"/>
              </p:ext>
            </p:extLst>
          </p:nvPr>
        </p:nvGraphicFramePr>
        <p:xfrm>
          <a:off x="818146" y="7918791"/>
          <a:ext cx="9091592" cy="54193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5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Data </a:t>
                      </a:r>
                      <a:endParaRPr lang="it-IT" sz="1800" b="1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Municipio</a:t>
                      </a:r>
                      <a:endParaRPr lang="it-IT" sz="1800" b="1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Luogo</a:t>
                      </a:r>
                      <a:endParaRPr lang="it-IT" sz="1800" b="1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21/07/2021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“Acquabella”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Don Carlo S. Martino, 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“Mazzini”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Mompiani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913680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 marL="0" marR="0" lvl="0" indent="0" algn="l" defTabSz="73746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22/07/2021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“Ricordi”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Boscovich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42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“Sorriso”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Crescenzago, 56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309936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23/07/2021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“Ritrovo 15”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De 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Andrè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“Cascina </a:t>
                      </a:r>
                      <a:r>
                        <a:rPr lang="it-IT" sz="1800" b="1" i="0" dirty="0" err="1">
                          <a:effectLst/>
                          <a:latin typeface="Helvetica LT Std Cond"/>
                          <a:cs typeface="Helvetica LT Std Cond"/>
                        </a:rPr>
                        <a:t>Ronchettino</a:t>
                      </a: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Saponaro, 34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83108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24/07/2021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Municipio 9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“Villa Taverna”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Brivio,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“Cassina Anna”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S.</a:t>
                      </a:r>
                      <a:r>
                        <a:rPr lang="it-IT" sz="1800" b="0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Arnaldo, 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589403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26/07/2021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“Associazione Carlo Poma”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C. Mario, 18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“Il Monastero”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A. Da Baggio, 54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755510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28/07/2021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“Astronave”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Boffalora, 116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“Anziani 3° Età”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dei Narcisi, 3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29091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29/07/2021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“Aldini”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Aldini, 72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“Pascarella”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Satta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572185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30/07/2021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Municipio 2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“Villa Finzi”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Sant’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Erlembaldo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“Cascina </a:t>
                      </a:r>
                      <a:r>
                        <a:rPr lang="it-IT" sz="1800" b="1" i="0" dirty="0" err="1">
                          <a:effectLst/>
                          <a:latin typeface="Helvetica LT Std Cond"/>
                          <a:cs typeface="Helvetica LT Std Cond"/>
                        </a:rPr>
                        <a:t>S.Paolo</a:t>
                      </a: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Via Trasimeno, 41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583523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31/07/2021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800" b="0" i="0" dirty="0">
                          <a:effectLst/>
                          <a:latin typeface="Helvetica LT Std Cond"/>
                          <a:ea typeface="Calibri"/>
                          <a:cs typeface="Helvetica LT Std Cond"/>
                        </a:rPr>
                        <a:t>Municipio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73746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dirty="0">
                          <a:effectLst/>
                          <a:latin typeface="Helvetica LT Std Cond"/>
                          <a:cs typeface="Helvetica LT Std Cond"/>
                        </a:rPr>
                        <a:t>“CAM - Centro Aggregazione Minori”</a:t>
                      </a:r>
                      <a:r>
                        <a:rPr lang="it-IT" sz="1800" b="1" i="0" baseline="0" dirty="0">
                          <a:effectLst/>
                          <a:latin typeface="Helvetica LT Std Cond"/>
                          <a:cs typeface="Helvetica LT Std Cond"/>
                        </a:rPr>
                        <a:t> 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C.so di Porta </a:t>
                      </a:r>
                      <a:r>
                        <a:rPr lang="it-IT" sz="1800" b="0" i="0" dirty="0" err="1">
                          <a:effectLst/>
                          <a:latin typeface="Helvetica LT Std Cond"/>
                          <a:cs typeface="Helvetica LT Std Cond"/>
                        </a:rPr>
                        <a:t>Vigentina</a:t>
                      </a:r>
                      <a:r>
                        <a:rPr lang="it-IT" sz="1800" b="0" i="0" dirty="0">
                          <a:effectLst/>
                          <a:latin typeface="Helvetica LT Std Cond"/>
                          <a:cs typeface="Helvetica LT Std Cond"/>
                        </a:rPr>
                        <a:t>, 15/A</a:t>
                      </a:r>
                      <a:endParaRPr lang="it-IT" sz="1800" b="0" i="0" dirty="0">
                        <a:effectLst/>
                        <a:latin typeface="Helvetica LT Std Cond"/>
                        <a:ea typeface="Calibri"/>
                        <a:cs typeface="Helvetica LT Std Con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6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304</Words>
  <Application>Microsoft Office PowerPoint</Application>
  <PresentationFormat>Personalizzato</PresentationFormat>
  <Paragraphs>46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LT Std Bold</vt:lpstr>
      <vt:lpstr>Helvetica LT Std Cond</vt:lpstr>
      <vt:lpstr>Helvetica Neue Black Condensed</vt:lpstr>
      <vt:lpstr>Tema di Office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Francesca Circelli</cp:lastModifiedBy>
  <cp:revision>41</cp:revision>
  <cp:lastPrinted>2021-07-20T13:23:19Z</cp:lastPrinted>
  <dcterms:created xsi:type="dcterms:W3CDTF">2021-05-25T09:10:25Z</dcterms:created>
  <dcterms:modified xsi:type="dcterms:W3CDTF">2021-07-20T13:26:50Z</dcterms:modified>
</cp:coreProperties>
</file>